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69" r:id="rId3"/>
    <p:sldId id="270" r:id="rId4"/>
    <p:sldId id="271" r:id="rId5"/>
    <p:sldId id="281" r:id="rId6"/>
    <p:sldId id="272" r:id="rId7"/>
    <p:sldId id="282" r:id="rId8"/>
    <p:sldId id="283" r:id="rId9"/>
    <p:sldId id="273" r:id="rId10"/>
    <p:sldId id="284" r:id="rId11"/>
    <p:sldId id="285" r:id="rId12"/>
    <p:sldId id="287" r:id="rId13"/>
    <p:sldId id="288" r:id="rId14"/>
    <p:sldId id="286" r:id="rId15"/>
    <p:sldId id="289" r:id="rId16"/>
    <p:sldId id="280" r:id="rId17"/>
    <p:sldId id="268" r:id="rId18"/>
  </p:sldIdLst>
  <p:sldSz cx="18288000" cy="10287000"/>
  <p:notesSz cx="6858000" cy="9144000"/>
  <p:custDataLst>
    <p:tags r:id="rId20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AA38F-A36D-43F7-AAD1-D079558B0177}" v="1" dt="2024-09-30T15:38:30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/>
    <p:restoredTop sz="96807" autoAdjust="0"/>
  </p:normalViewPr>
  <p:slideViewPr>
    <p:cSldViewPr snapToGrid="0" snapToObjects="1">
      <p:cViewPr varScale="1">
        <p:scale>
          <a:sx n="65" d="100"/>
          <a:sy n="65" d="100"/>
        </p:scale>
        <p:origin x="1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Dall'ora" userId="856f4db8-3643-4b9d-9dfd-3ce3db00682a" providerId="ADAL" clId="{5B7AA38F-A36D-43F7-AAD1-D079558B0177}"/>
    <pc:docChg chg="custSel modSld replTag delTag">
      <pc:chgData name="Chiara Dall'ora" userId="856f4db8-3643-4b9d-9dfd-3ce3db00682a" providerId="ADAL" clId="{5B7AA38F-A36D-43F7-AAD1-D079558B0177}" dt="2024-09-30T15:39:21.956" v="35"/>
      <pc:docMkLst>
        <pc:docMk/>
      </pc:docMkLst>
      <pc:sldChg chg="delSp modTransition modAnim modNotesTx">
        <pc:chgData name="Chiara Dall'ora" userId="856f4db8-3643-4b9d-9dfd-3ce3db00682a" providerId="ADAL" clId="{5B7AA38F-A36D-43F7-AAD1-D079558B0177}" dt="2024-09-30T15:38:32.895" v="1" actId="20577"/>
        <pc:sldMkLst>
          <pc:docMk/>
          <pc:sldMk cId="1298582499" sldId="266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1298582499" sldId="266"/>
            <ac:picMk id="10" creationId="{A463C81E-98E9-98C2-FA86-6F58F61FFD32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19.195" v="32" actId="20577"/>
        <pc:sldMkLst>
          <pc:docMk/>
          <pc:sldMk cId="297920235" sldId="268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97920235" sldId="268"/>
            <ac:picMk id="6" creationId="{30616C17-DC89-1FFF-5AA2-3BBC50E45B50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35.828" v="2" actId="20577"/>
        <pc:sldMkLst>
          <pc:docMk/>
          <pc:sldMk cId="2108187068" sldId="269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108187068" sldId="269"/>
            <ac:picMk id="8" creationId="{18E3E1D7-9366-D65D-AFBB-8B39FB9351AB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38.534" v="3" actId="20577"/>
        <pc:sldMkLst>
          <pc:docMk/>
          <pc:sldMk cId="647946351" sldId="270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647946351" sldId="270"/>
            <ac:picMk id="7" creationId="{816C7BA2-9DFB-D0E2-9706-5B1B2A8CE12C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41.059" v="7" actId="20577"/>
        <pc:sldMkLst>
          <pc:docMk/>
          <pc:sldMk cId="519719012" sldId="271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519719012" sldId="271"/>
            <ac:picMk id="7" creationId="{4D129F98-087A-8085-7A05-796230F48C18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47.034" v="9" actId="20577"/>
        <pc:sldMkLst>
          <pc:docMk/>
          <pc:sldMk cId="2041938204" sldId="272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041938204" sldId="272"/>
            <ac:picMk id="10" creationId="{3C2E84CC-C431-62BE-BB2B-4CC723BB2BE9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55.542" v="15" actId="20577"/>
        <pc:sldMkLst>
          <pc:docMk/>
          <pc:sldMk cId="2967681108" sldId="273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967681108" sldId="273"/>
            <ac:picMk id="9" creationId="{75F84875-AA56-EDFA-6620-8E352000252E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15.870" v="28" actId="20577"/>
        <pc:sldMkLst>
          <pc:docMk/>
          <pc:sldMk cId="1503295647" sldId="280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1503295647" sldId="280"/>
            <ac:picMk id="11" creationId="{9D8CAF71-436B-1916-9497-0680A629768B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44.141" v="8" actId="20577"/>
        <pc:sldMkLst>
          <pc:docMk/>
          <pc:sldMk cId="745526727" sldId="281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745526727" sldId="281"/>
            <ac:picMk id="8" creationId="{B7BA3E6B-37B8-4D34-9467-D4BAE8825A67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49.642" v="13" actId="20577"/>
        <pc:sldMkLst>
          <pc:docMk/>
          <pc:sldMk cId="1387249922" sldId="282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1387249922" sldId="282"/>
            <ac:picMk id="8" creationId="{C700F122-7379-1EAC-84E9-51F424B0309F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52.361" v="14" actId="20577"/>
        <pc:sldMkLst>
          <pc:docMk/>
          <pc:sldMk cId="2672087972" sldId="283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672087972" sldId="283"/>
            <ac:picMk id="13" creationId="{F17FACE8-72E5-045E-88B4-8D4F6786A624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8:58.618" v="19" actId="20577"/>
        <pc:sldMkLst>
          <pc:docMk/>
          <pc:sldMk cId="526050564" sldId="284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526050564" sldId="284"/>
            <ac:picMk id="8" creationId="{48119282-0EC8-55DB-F9CC-CC183A359B48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01.770" v="20" actId="20577"/>
        <pc:sldMkLst>
          <pc:docMk/>
          <pc:sldMk cId="1734197466" sldId="285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1734197466" sldId="285"/>
            <ac:picMk id="7" creationId="{07588771-C5FE-05EA-4881-274FFB392C2F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10.308" v="26" actId="20577"/>
        <pc:sldMkLst>
          <pc:docMk/>
          <pc:sldMk cId="2410578601" sldId="286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2410578601" sldId="286"/>
            <ac:picMk id="13" creationId="{861CA8B3-0215-19F1-FD53-6881066DD877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04.309" v="21" actId="20577"/>
        <pc:sldMkLst>
          <pc:docMk/>
          <pc:sldMk cId="1614414110" sldId="287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1614414110" sldId="287"/>
            <ac:picMk id="14" creationId="{5BF9754E-D138-37C0-5B0C-3426C03828E7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06.848" v="22" actId="20577"/>
        <pc:sldMkLst>
          <pc:docMk/>
          <pc:sldMk cId="3264220565" sldId="288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3264220565" sldId="288"/>
            <ac:picMk id="5" creationId="{86E4C9CB-5733-E7BA-BEE7-FA2BF6933572}"/>
          </ac:picMkLst>
        </pc:picChg>
      </pc:sldChg>
      <pc:sldChg chg="delSp modTransition modAnim modNotesTx">
        <pc:chgData name="Chiara Dall'ora" userId="856f4db8-3643-4b9d-9dfd-3ce3db00682a" providerId="ADAL" clId="{5B7AA38F-A36D-43F7-AAD1-D079558B0177}" dt="2024-09-30T15:39:13.059" v="27" actId="20577"/>
        <pc:sldMkLst>
          <pc:docMk/>
          <pc:sldMk cId="3080737700" sldId="289"/>
        </pc:sldMkLst>
        <pc:picChg chg="del">
          <ac:chgData name="Chiara Dall'ora" userId="856f4db8-3643-4b9d-9dfd-3ce3db00682a" providerId="ADAL" clId="{5B7AA38F-A36D-43F7-AAD1-D079558B0177}" dt="2024-09-30T15:38:30.497" v="0"/>
          <ac:picMkLst>
            <pc:docMk/>
            <pc:sldMk cId="3080737700" sldId="289"/>
            <ac:picMk id="8" creationId="{80897130-6627-1B58-900D-269BB2989B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2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8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4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1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6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59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8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3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0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2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9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0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nq.me/tag/hen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board-training-coach-learn-784363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pxhere.com/en/photo/138321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3207938"/>
            <a:ext cx="17198238" cy="3153105"/>
          </a:xfrm>
        </p:spPr>
        <p:txBody>
          <a:bodyPr>
            <a:normAutofit/>
          </a:bodyPr>
          <a:lstStyle/>
          <a:p>
            <a:r>
              <a:rPr lang="en-GB" sz="6000" dirty="0"/>
              <a:t>Associations and effectiveness</a:t>
            </a:r>
            <a:r>
              <a:rPr lang="en-US" sz="6000" dirty="0"/>
              <a:t> </a:t>
            </a:r>
            <a:br>
              <a:rPr lang="en-US" sz="6000" dirty="0"/>
            </a:br>
            <a:r>
              <a:rPr lang="en-GB" sz="4400" dirty="0"/>
              <a:t>Reading tables in quantitative papers – part 2</a:t>
            </a:r>
            <a:br>
              <a:rPr lang="en-GB" sz="4400" dirty="0"/>
            </a:br>
            <a:endParaRPr lang="en-GB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6361043"/>
            <a:ext cx="17198238" cy="3435725"/>
          </a:xfrm>
        </p:spPr>
        <p:txBody>
          <a:bodyPr/>
          <a:lstStyle/>
          <a:p>
            <a:r>
              <a:rPr lang="en-GB" dirty="0"/>
              <a:t>Dr Chiara </a:t>
            </a:r>
            <a:r>
              <a:rPr lang="en-GB" dirty="0" err="1"/>
              <a:t>Dall’Ora</a:t>
            </a:r>
            <a:endParaRPr lang="en-GB" dirty="0"/>
          </a:p>
          <a:p>
            <a:endParaRPr lang="en-GB" dirty="0"/>
          </a:p>
          <a:p>
            <a:r>
              <a:rPr lang="en-GB" sz="2400" dirty="0"/>
              <a:t>Full tutorial, see: https://www.ncrm.ac.uk/resources/online/all/?id=20847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B75056B-D95A-2EE8-AF9E-EC4B3CBB0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42616"/>
              </p:ext>
            </p:extLst>
          </p:nvPr>
        </p:nvGraphicFramePr>
        <p:xfrm>
          <a:off x="723900" y="2087939"/>
          <a:ext cx="15152319" cy="5439424"/>
        </p:xfrm>
        <a:graphic>
          <a:graphicData uri="http://schemas.openxmlformats.org/drawingml/2006/table">
            <a:tbl>
              <a:tblPr firstRow="1" firstCol="1" bandRow="1"/>
              <a:tblGrid>
                <a:gridCol w="3836395">
                  <a:extLst>
                    <a:ext uri="{9D8B030D-6E8A-4147-A177-3AD203B41FA5}">
                      <a16:colId xmlns:a16="http://schemas.microsoft.com/office/drawing/2014/main" val="2775567872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4267778741"/>
                    </a:ext>
                  </a:extLst>
                </a:gridCol>
                <a:gridCol w="2163165">
                  <a:extLst>
                    <a:ext uri="{9D8B030D-6E8A-4147-A177-3AD203B41FA5}">
                      <a16:colId xmlns:a16="http://schemas.microsoft.com/office/drawing/2014/main" val="4174715907"/>
                    </a:ext>
                  </a:extLst>
                </a:gridCol>
                <a:gridCol w="1681707">
                  <a:extLst>
                    <a:ext uri="{9D8B030D-6E8A-4147-A177-3AD203B41FA5}">
                      <a16:colId xmlns:a16="http://schemas.microsoft.com/office/drawing/2014/main" val="2147146619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2727149590"/>
                    </a:ext>
                  </a:extLst>
                </a:gridCol>
                <a:gridCol w="2163165">
                  <a:extLst>
                    <a:ext uri="{9D8B030D-6E8A-4147-A177-3AD203B41FA5}">
                      <a16:colId xmlns:a16="http://schemas.microsoft.com/office/drawing/2014/main" val="3995704487"/>
                    </a:ext>
                  </a:extLst>
                </a:gridCol>
                <a:gridCol w="1442673">
                  <a:extLst>
                    <a:ext uri="{9D8B030D-6E8A-4147-A177-3AD203B41FA5}">
                      <a16:colId xmlns:a16="http://schemas.microsoft.com/office/drawing/2014/main" val="3012087717"/>
                    </a:ext>
                  </a:extLst>
                </a:gridCol>
              </a:tblGrid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Univariable associations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Full model*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41294"/>
                  </a:ext>
                </a:extLst>
              </a:tr>
              <a:tr h="714792"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823672"/>
                  </a:ext>
                </a:extLst>
              </a:tr>
              <a:tr h="107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Higher managerial (reference category)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35635"/>
                  </a:ext>
                </a:extLst>
              </a:tr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Intermediate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1.29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1.23-1.35 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1.11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1.06-1.28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168477"/>
                  </a:ext>
                </a:extLst>
              </a:tr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managerial 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0.97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0.62-0.80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1.01– 1.05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557459"/>
                  </a:ext>
                </a:extLst>
              </a:tr>
              <a:tr h="107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supervisory and technical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0.98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0.95-1.23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.34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0.93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0.89–1.12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.20</a:t>
                      </a:r>
                      <a:endParaRPr lang="en-GB" sz="28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28059"/>
                  </a:ext>
                </a:extLst>
              </a:tr>
              <a:tr h="641818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* Adjusted for age, gender, quality of peer relations on a scale ranging from 1 “poor” to 4 “excellent”)</a:t>
                      </a:r>
                      <a:endParaRPr lang="en-GB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876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"/>
            <a:ext cx="17198238" cy="2873942"/>
          </a:xfrm>
        </p:spPr>
        <p:txBody>
          <a:bodyPr>
            <a:normAutofit/>
          </a:bodyPr>
          <a:lstStyle/>
          <a:p>
            <a:r>
              <a:rPr lang="en-GB" sz="4800" dirty="0"/>
              <a:t>Controlling for more variables?</a:t>
            </a:r>
            <a:endParaRPr lang="en-GB" sz="4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4D8EE3-DD90-40F7-EBE5-5F3FD5C9FC10}"/>
              </a:ext>
            </a:extLst>
          </p:cNvPr>
          <p:cNvSpPr/>
          <p:nvPr/>
        </p:nvSpPr>
        <p:spPr>
          <a:xfrm>
            <a:off x="182931" y="4904731"/>
            <a:ext cx="17019219" cy="10503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5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D4EA-84AA-3465-F03F-D214C084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absolute risk vs relative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60B4-4C0B-3E08-C503-20777B42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OR is a measure of relative risk, but to interpret it absolute risk is important, too.</a:t>
            </a:r>
          </a:p>
          <a:p>
            <a:r>
              <a:rPr lang="en-GB" dirty="0"/>
              <a:t>29% increase in the likelihood of the outcome?</a:t>
            </a:r>
          </a:p>
          <a:p>
            <a:r>
              <a:rPr lang="en-GB" dirty="0"/>
              <a:t>Check cross-tabs/descriptive data when interpreting results </a:t>
            </a:r>
          </a:p>
        </p:txBody>
      </p:sp>
    </p:spTree>
    <p:extLst>
      <p:ext uri="{BB962C8B-B14F-4D97-AF65-F5344CB8AC3E}">
        <p14:creationId xmlns:p14="http://schemas.microsoft.com/office/powerpoint/2010/main" val="173419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EAE5-7F99-EADD-3F8C-C9759854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1320-33CB-4D0B-D29B-94FAD09D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Typically from experimental studies</a:t>
            </a:r>
          </a:p>
          <a:p>
            <a:r>
              <a:rPr lang="en-GB" sz="4800" dirty="0"/>
              <a:t>Effect size </a:t>
            </a:r>
          </a:p>
          <a:p>
            <a:r>
              <a:rPr lang="en-GB" sz="4800" dirty="0"/>
              <a:t>The focus is on the magnitude of the effect of the intervention/experimental treatment</a:t>
            </a:r>
          </a:p>
        </p:txBody>
      </p:sp>
    </p:spTree>
    <p:extLst>
      <p:ext uri="{BB962C8B-B14F-4D97-AF65-F5344CB8AC3E}">
        <p14:creationId xmlns:p14="http://schemas.microsoft.com/office/powerpoint/2010/main" val="161441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175950"/>
            <a:ext cx="17198238" cy="3086100"/>
          </a:xfrm>
        </p:spPr>
        <p:txBody>
          <a:bodyPr>
            <a:normAutofit/>
          </a:bodyPr>
          <a:lstStyle/>
          <a:p>
            <a:r>
              <a:rPr lang="en-GB" sz="6000" dirty="0"/>
              <a:t>Measures of effectiveness</a:t>
            </a:r>
            <a:br>
              <a:rPr lang="en-GB" sz="6000" dirty="0"/>
            </a:br>
            <a:r>
              <a:rPr lang="en-GB" sz="4400" dirty="0"/>
              <a:t>Research question: “What is the effect of a life coach intervention on quality of life of patients who have been diagnosed with cancer?”</a:t>
            </a:r>
          </a:p>
        </p:txBody>
      </p:sp>
      <p:pic>
        <p:nvPicPr>
          <p:cNvPr id="10" name="Picture 9" descr="A cordless phone on a stand&#10;&#10;Description automatically generated">
            <a:extLst>
              <a:ext uri="{FF2B5EF4-FFF2-40B4-BE49-F238E27FC236}">
                <a16:creationId xmlns:a16="http://schemas.microsoft.com/office/drawing/2014/main" id="{8D684695-157D-501E-3F1F-4FB8B569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23323" y="4738254"/>
            <a:ext cx="2299855" cy="3449783"/>
          </a:xfrm>
          <a:prstGeom prst="rect">
            <a:avLst/>
          </a:prstGeom>
        </p:spPr>
      </p:pic>
      <p:pic>
        <p:nvPicPr>
          <p:cNvPr id="12" name="Picture 11" descr="A hand writing on a chalkboard of &quot;coach&quot;&#10;">
            <a:extLst>
              <a:ext uri="{FF2B5EF4-FFF2-40B4-BE49-F238E27FC236}">
                <a16:creationId xmlns:a16="http://schemas.microsoft.com/office/drawing/2014/main" id="{D0A6A011-1226-9087-086D-3BAB7B4B3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2242" y="5352564"/>
            <a:ext cx="4834732" cy="3449783"/>
          </a:xfrm>
          <a:prstGeom prst="rect">
            <a:avLst/>
          </a:prstGeom>
        </p:spPr>
      </p:pic>
      <p:pic>
        <p:nvPicPr>
          <p:cNvPr id="14" name="Picture 13" descr="A display of leaflets on a wall">
            <a:extLst>
              <a:ext uri="{FF2B5EF4-FFF2-40B4-BE49-F238E27FC236}">
                <a16:creationId xmlns:a16="http://schemas.microsoft.com/office/drawing/2014/main" id="{C5989D8C-3ACC-CDCC-8784-903CF4C12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92876" y="4418762"/>
            <a:ext cx="2554473" cy="26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85788"/>
            <a:ext cx="17198238" cy="1980325"/>
          </a:xfrm>
        </p:spPr>
        <p:txBody>
          <a:bodyPr>
            <a:normAutofit/>
          </a:bodyPr>
          <a:lstStyle/>
          <a:p>
            <a:r>
              <a:rPr lang="en-GB" sz="4800" dirty="0"/>
              <a:t>Measures of effectiveness</a:t>
            </a:r>
            <a:br>
              <a:rPr lang="en-GB" sz="4800" dirty="0"/>
            </a:br>
            <a:r>
              <a:rPr lang="en-GB" sz="3600" dirty="0"/>
              <a:t>Research question: “What is the effect of a life coach intervention on quality of life of patients who have been diagnosed with cancer?”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EE99D9-FB9D-A2EF-B94A-2CD88FA65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60957"/>
              </p:ext>
            </p:extLst>
          </p:nvPr>
        </p:nvGraphicFramePr>
        <p:xfrm>
          <a:off x="311727" y="2381533"/>
          <a:ext cx="14983692" cy="6238973"/>
        </p:xfrm>
        <a:graphic>
          <a:graphicData uri="http://schemas.openxmlformats.org/drawingml/2006/table">
            <a:tbl>
              <a:tblPr firstRow="1" firstCol="1" bandRow="1"/>
              <a:tblGrid>
                <a:gridCol w="3036551">
                  <a:extLst>
                    <a:ext uri="{9D8B030D-6E8A-4147-A177-3AD203B41FA5}">
                      <a16:colId xmlns:a16="http://schemas.microsoft.com/office/drawing/2014/main" val="2767437135"/>
                    </a:ext>
                  </a:extLst>
                </a:gridCol>
                <a:gridCol w="1866888">
                  <a:extLst>
                    <a:ext uri="{9D8B030D-6E8A-4147-A177-3AD203B41FA5}">
                      <a16:colId xmlns:a16="http://schemas.microsoft.com/office/drawing/2014/main" val="1405832944"/>
                    </a:ext>
                  </a:extLst>
                </a:gridCol>
                <a:gridCol w="1789420">
                  <a:extLst>
                    <a:ext uri="{9D8B030D-6E8A-4147-A177-3AD203B41FA5}">
                      <a16:colId xmlns:a16="http://schemas.microsoft.com/office/drawing/2014/main" val="3032161500"/>
                    </a:ext>
                  </a:extLst>
                </a:gridCol>
                <a:gridCol w="1724741">
                  <a:extLst>
                    <a:ext uri="{9D8B030D-6E8A-4147-A177-3AD203B41FA5}">
                      <a16:colId xmlns:a16="http://schemas.microsoft.com/office/drawing/2014/main" val="864020869"/>
                    </a:ext>
                  </a:extLst>
                </a:gridCol>
                <a:gridCol w="2048131">
                  <a:extLst>
                    <a:ext uri="{9D8B030D-6E8A-4147-A177-3AD203B41FA5}">
                      <a16:colId xmlns:a16="http://schemas.microsoft.com/office/drawing/2014/main" val="2620457719"/>
                    </a:ext>
                  </a:extLst>
                </a:gridCol>
                <a:gridCol w="1961894">
                  <a:extLst>
                    <a:ext uri="{9D8B030D-6E8A-4147-A177-3AD203B41FA5}">
                      <a16:colId xmlns:a16="http://schemas.microsoft.com/office/drawing/2014/main" val="2048555376"/>
                    </a:ext>
                  </a:extLst>
                </a:gridCol>
                <a:gridCol w="1573826">
                  <a:extLst>
                    <a:ext uri="{9D8B030D-6E8A-4147-A177-3AD203B41FA5}">
                      <a16:colId xmlns:a16="http://schemas.microsoft.com/office/drawing/2014/main" val="3963182930"/>
                    </a:ext>
                  </a:extLst>
                </a:gridCol>
                <a:gridCol w="982241">
                  <a:extLst>
                    <a:ext uri="{9D8B030D-6E8A-4147-A177-3AD203B41FA5}">
                      <a16:colId xmlns:a16="http://schemas.microsoft.com/office/drawing/2014/main" val="1501282481"/>
                    </a:ext>
                  </a:extLst>
                </a:gridCol>
              </a:tblGrid>
              <a:tr h="463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Mean (SD)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48312"/>
                  </a:ext>
                </a:extLst>
              </a:tr>
              <a:tr h="1176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Intervention group (life coaching post cancer diagnosis)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Control group (standard care)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423841"/>
                  </a:ext>
                </a:extLst>
              </a:tr>
              <a:tr h="1027063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T0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n=772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T1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n=768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T2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n=749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T0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n=791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T1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n=785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T2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n=771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088901"/>
                  </a:ext>
                </a:extLst>
              </a:tr>
              <a:tr h="463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Quality of life*</a:t>
                      </a:r>
                      <a:endParaRPr lang="en-GB" sz="2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64492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Physical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62.6 (11.1)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63.9 (9.8) 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64.2 (9.1)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63.1 (9.9)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63.7 (8.4)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64.1 (8.5)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.01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863385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Psychological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59.1 (12.3)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60.1 (11.4)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60.2 (12.8)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59.3 (6.8)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60.0 (8.7)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60.1 (9.1)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.01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402429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Social relations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63.6 (15.8)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64.9 (10.9)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67.7 (14.3)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63.5 (14.7)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64.9 (9.2)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67.8 (8.9)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.21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953734"/>
                  </a:ext>
                </a:extLst>
              </a:tr>
              <a:tr h="463895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* </a:t>
                      </a:r>
                      <a:r>
                        <a:rPr lang="en-GB" sz="24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Adjusted for age, gender, ethnicity, socioeconomic status, job status (unemployed/employed/retired/semi-retired)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3435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B083675-4BFF-D00F-4E44-BE88CDBD8E79}"/>
              </a:ext>
            </a:extLst>
          </p:cNvPr>
          <p:cNvSpPr/>
          <p:nvPr/>
        </p:nvSpPr>
        <p:spPr>
          <a:xfrm>
            <a:off x="203246" y="7156415"/>
            <a:ext cx="14983692" cy="2342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95AE23-1CB8-40D7-5341-861A1D3FCD6A}"/>
              </a:ext>
            </a:extLst>
          </p:cNvPr>
          <p:cNvSpPr/>
          <p:nvPr/>
        </p:nvSpPr>
        <p:spPr>
          <a:xfrm>
            <a:off x="7781731" y="2245072"/>
            <a:ext cx="2146040" cy="7263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7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85788"/>
            <a:ext cx="17198238" cy="1980325"/>
          </a:xfrm>
        </p:spPr>
        <p:txBody>
          <a:bodyPr>
            <a:normAutofit/>
          </a:bodyPr>
          <a:lstStyle/>
          <a:p>
            <a:r>
              <a:rPr lang="en-GB" sz="4800" dirty="0"/>
              <a:t>Measures of effectiveness</a:t>
            </a:r>
            <a:br>
              <a:rPr lang="en-GB" sz="4800" dirty="0"/>
            </a:br>
            <a:r>
              <a:rPr lang="en-GB" sz="3600" dirty="0"/>
              <a:t>Research question: “What is the effect of a life coach intervention on quality of life of patients who have been diagnosed with cancer?”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EE99D9-FB9D-A2EF-B94A-2CD88FA65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46155"/>
              </p:ext>
            </p:extLst>
          </p:nvPr>
        </p:nvGraphicFramePr>
        <p:xfrm>
          <a:off x="311727" y="2381533"/>
          <a:ext cx="14983692" cy="6238973"/>
        </p:xfrm>
        <a:graphic>
          <a:graphicData uri="http://schemas.openxmlformats.org/drawingml/2006/table">
            <a:tbl>
              <a:tblPr firstRow="1" firstCol="1" bandRow="1"/>
              <a:tblGrid>
                <a:gridCol w="3036551">
                  <a:extLst>
                    <a:ext uri="{9D8B030D-6E8A-4147-A177-3AD203B41FA5}">
                      <a16:colId xmlns:a16="http://schemas.microsoft.com/office/drawing/2014/main" val="2767437135"/>
                    </a:ext>
                  </a:extLst>
                </a:gridCol>
                <a:gridCol w="1866888">
                  <a:extLst>
                    <a:ext uri="{9D8B030D-6E8A-4147-A177-3AD203B41FA5}">
                      <a16:colId xmlns:a16="http://schemas.microsoft.com/office/drawing/2014/main" val="1405832944"/>
                    </a:ext>
                  </a:extLst>
                </a:gridCol>
                <a:gridCol w="1789420">
                  <a:extLst>
                    <a:ext uri="{9D8B030D-6E8A-4147-A177-3AD203B41FA5}">
                      <a16:colId xmlns:a16="http://schemas.microsoft.com/office/drawing/2014/main" val="3032161500"/>
                    </a:ext>
                  </a:extLst>
                </a:gridCol>
                <a:gridCol w="1724741">
                  <a:extLst>
                    <a:ext uri="{9D8B030D-6E8A-4147-A177-3AD203B41FA5}">
                      <a16:colId xmlns:a16="http://schemas.microsoft.com/office/drawing/2014/main" val="864020869"/>
                    </a:ext>
                  </a:extLst>
                </a:gridCol>
                <a:gridCol w="2048131">
                  <a:extLst>
                    <a:ext uri="{9D8B030D-6E8A-4147-A177-3AD203B41FA5}">
                      <a16:colId xmlns:a16="http://schemas.microsoft.com/office/drawing/2014/main" val="2620457719"/>
                    </a:ext>
                  </a:extLst>
                </a:gridCol>
                <a:gridCol w="1961894">
                  <a:extLst>
                    <a:ext uri="{9D8B030D-6E8A-4147-A177-3AD203B41FA5}">
                      <a16:colId xmlns:a16="http://schemas.microsoft.com/office/drawing/2014/main" val="2048555376"/>
                    </a:ext>
                  </a:extLst>
                </a:gridCol>
                <a:gridCol w="1573826">
                  <a:extLst>
                    <a:ext uri="{9D8B030D-6E8A-4147-A177-3AD203B41FA5}">
                      <a16:colId xmlns:a16="http://schemas.microsoft.com/office/drawing/2014/main" val="3963182930"/>
                    </a:ext>
                  </a:extLst>
                </a:gridCol>
                <a:gridCol w="982241">
                  <a:extLst>
                    <a:ext uri="{9D8B030D-6E8A-4147-A177-3AD203B41FA5}">
                      <a16:colId xmlns:a16="http://schemas.microsoft.com/office/drawing/2014/main" val="1501282481"/>
                    </a:ext>
                  </a:extLst>
                </a:gridCol>
              </a:tblGrid>
              <a:tr h="463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Mean (SD)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48312"/>
                  </a:ext>
                </a:extLst>
              </a:tr>
              <a:tr h="1176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Intervention group (life coaching post cancer diagnosis)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Control group (standard care)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423841"/>
                  </a:ext>
                </a:extLst>
              </a:tr>
              <a:tr h="1027063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T0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n=772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T1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n=768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T2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n=749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T0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n=791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T1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n=785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T2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n=771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088901"/>
                  </a:ext>
                </a:extLst>
              </a:tr>
              <a:tr h="463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Quality of life*</a:t>
                      </a:r>
                      <a:endParaRPr lang="en-GB" sz="2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64492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Physical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62.6 (11.1)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63.9 (9.8) 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64.2 (9.1)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63.1 (9.9)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63.7 (8.4)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64.1 (8.5)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.01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863385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Psychological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59.1 (12.3)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60.1 (11.4)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60.2 (12.8)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59.3 (6.8)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60.0 (8.7)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60.1 (9.1)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.01</a:t>
                      </a:r>
                      <a:endParaRPr lang="en-GB" sz="2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402429"/>
                  </a:ext>
                </a:extLst>
              </a:tr>
              <a:tr h="77965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Social relations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63.6 (15.8)</a:t>
                      </a:r>
                      <a:endParaRPr lang="en-GB" sz="26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64.9 (10.9)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67.7 (14.3)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63.5 (14.7)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64.9 (9.2)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67.8 (8.9)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6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.21</a:t>
                      </a:r>
                      <a:endParaRPr lang="en-GB" sz="26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953734"/>
                  </a:ext>
                </a:extLst>
              </a:tr>
              <a:tr h="463895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* </a:t>
                      </a:r>
                      <a:r>
                        <a:rPr lang="en-GB" sz="24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Adjusted for age, gender, ethnicity, socioeconomic status, job status (unemployed/employed/retired/semi-retired)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3435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B083675-4BFF-D00F-4E44-BE88CDBD8E79}"/>
              </a:ext>
            </a:extLst>
          </p:cNvPr>
          <p:cNvSpPr/>
          <p:nvPr/>
        </p:nvSpPr>
        <p:spPr>
          <a:xfrm>
            <a:off x="123444" y="5859624"/>
            <a:ext cx="15421356" cy="14742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3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8A17-1316-1F5D-FA0D-3698BEFF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B05A-50CF-3898-55D7-AD885DFF5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Statistical significance ≠ clinical significance</a:t>
            </a:r>
          </a:p>
          <a:p>
            <a:r>
              <a:rPr lang="en-GB" dirty="0"/>
              <a:t>Is effectiveness of an intervention enough to recommend upscale and implementation?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295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DDFD7-9DE6-65CE-F28E-4BCBB258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the end of this resource you will be able to…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0CE2D-00EC-0F78-4D9B-A4D0CE96D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Read tables reporting associations between variable(s) and outcome(s)</a:t>
            </a:r>
          </a:p>
          <a:p>
            <a:r>
              <a:rPr lang="en-GB" sz="4400" dirty="0"/>
              <a:t>Read tables reporting measures of effectiveness of an intervention</a:t>
            </a:r>
          </a:p>
          <a:p>
            <a:r>
              <a:rPr lang="en-GB" sz="4400" dirty="0"/>
              <a:t>Interpret results from tables </a:t>
            </a:r>
          </a:p>
        </p:txBody>
      </p:sp>
    </p:spTree>
    <p:extLst>
      <p:ext uri="{BB962C8B-B14F-4D97-AF65-F5344CB8AC3E}">
        <p14:creationId xmlns:p14="http://schemas.microsoft.com/office/powerpoint/2010/main" val="210818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8E5E-EFB5-4954-C48F-D718BBAA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E3E8-D57F-3566-E93F-CE4E8E9B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Association ≠ causation</a:t>
            </a:r>
          </a:p>
          <a:p>
            <a:r>
              <a:rPr lang="en-GB" sz="4800" dirty="0"/>
              <a:t>Typical of observational studies</a:t>
            </a:r>
          </a:p>
          <a:p>
            <a:r>
              <a:rPr lang="en-GB" sz="4800" dirty="0"/>
              <a:t>Predict the value of the outcome variable for any given value of the predictor</a:t>
            </a:r>
          </a:p>
        </p:txBody>
      </p:sp>
    </p:spTree>
    <p:extLst>
      <p:ext uri="{BB962C8B-B14F-4D97-AF65-F5344CB8AC3E}">
        <p14:creationId xmlns:p14="http://schemas.microsoft.com/office/powerpoint/2010/main" val="64794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30630"/>
            <a:ext cx="17198238" cy="2873942"/>
          </a:xfrm>
        </p:spPr>
        <p:txBody>
          <a:bodyPr>
            <a:normAutofit fontScale="90000"/>
          </a:bodyPr>
          <a:lstStyle/>
          <a:p>
            <a:r>
              <a:rPr lang="en-GB" dirty="0"/>
              <a:t>An example – Research Question:</a:t>
            </a:r>
            <a:br>
              <a:rPr lang="en-GB" dirty="0"/>
            </a:br>
            <a:r>
              <a:rPr lang="en-GB" dirty="0"/>
              <a:t>“</a:t>
            </a:r>
            <a:r>
              <a:rPr lang="en-US" sz="4900" dirty="0"/>
              <a:t>What is the association between college students’ personality traits and their willingness to use AI to write their essays?</a:t>
            </a:r>
            <a:r>
              <a:rPr lang="en-GB" sz="4900" dirty="0"/>
              <a:t>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C9CB84-502A-806C-3724-7E67955DA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69480"/>
              </p:ext>
            </p:extLst>
          </p:nvPr>
        </p:nvGraphicFramePr>
        <p:xfrm>
          <a:off x="544880" y="2933568"/>
          <a:ext cx="14123620" cy="5581780"/>
        </p:xfrm>
        <a:graphic>
          <a:graphicData uri="http://schemas.openxmlformats.org/drawingml/2006/table">
            <a:tbl>
              <a:tblPr firstRow="1" firstCol="1" bandRow="1"/>
              <a:tblGrid>
                <a:gridCol w="6374184">
                  <a:extLst>
                    <a:ext uri="{9D8B030D-6E8A-4147-A177-3AD203B41FA5}">
                      <a16:colId xmlns:a16="http://schemas.microsoft.com/office/drawing/2014/main" val="999296196"/>
                    </a:ext>
                  </a:extLst>
                </a:gridCol>
                <a:gridCol w="1506228">
                  <a:extLst>
                    <a:ext uri="{9D8B030D-6E8A-4147-A177-3AD203B41FA5}">
                      <a16:colId xmlns:a16="http://schemas.microsoft.com/office/drawing/2014/main" val="3226778902"/>
                    </a:ext>
                  </a:extLst>
                </a:gridCol>
                <a:gridCol w="1894136">
                  <a:extLst>
                    <a:ext uri="{9D8B030D-6E8A-4147-A177-3AD203B41FA5}">
                      <a16:colId xmlns:a16="http://schemas.microsoft.com/office/drawing/2014/main" val="1462132298"/>
                    </a:ext>
                  </a:extLst>
                </a:gridCol>
                <a:gridCol w="2173256">
                  <a:extLst>
                    <a:ext uri="{9D8B030D-6E8A-4147-A177-3AD203B41FA5}">
                      <a16:colId xmlns:a16="http://schemas.microsoft.com/office/drawing/2014/main" val="3568382363"/>
                    </a:ext>
                  </a:extLst>
                </a:gridCol>
                <a:gridCol w="2175816">
                  <a:extLst>
                    <a:ext uri="{9D8B030D-6E8A-4147-A177-3AD203B41FA5}">
                      <a16:colId xmlns:a16="http://schemas.microsoft.com/office/drawing/2014/main" val="2550332884"/>
                    </a:ext>
                  </a:extLst>
                </a:gridCol>
              </a:tblGrid>
              <a:tr h="1116356">
                <a:tc>
                  <a:txBody>
                    <a:bodyPr/>
                    <a:lstStyle/>
                    <a:p>
                      <a:endParaRPr lang="en-GB" sz="4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642570"/>
                  </a:ext>
                </a:extLst>
              </a:tr>
              <a:tr h="111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Neuroticism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0.27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0.05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0.21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28389"/>
                  </a:ext>
                </a:extLst>
              </a:tr>
              <a:tr h="111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Extraversion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-0.61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0.13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-0.52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159670"/>
                  </a:ext>
                </a:extLst>
              </a:tr>
              <a:tr h="111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Openness to experience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-0.03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0.00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-0.09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267947"/>
                  </a:ext>
                </a:extLst>
              </a:tr>
              <a:tr h="1116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Agreeableness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0.25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0.06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0.10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58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30630"/>
            <a:ext cx="17198238" cy="2873942"/>
          </a:xfrm>
        </p:spPr>
        <p:txBody>
          <a:bodyPr>
            <a:normAutofit fontScale="90000"/>
          </a:bodyPr>
          <a:lstStyle/>
          <a:p>
            <a:r>
              <a:rPr lang="en-GB" dirty="0"/>
              <a:t>An example – Research Question:</a:t>
            </a:r>
            <a:br>
              <a:rPr lang="en-GB" dirty="0"/>
            </a:br>
            <a:r>
              <a:rPr lang="en-GB" dirty="0"/>
              <a:t>“</a:t>
            </a:r>
            <a:r>
              <a:rPr lang="en-US" sz="4900" dirty="0"/>
              <a:t>What is the association between college students’ personality traits and their willingness to use AI to write their essays?</a:t>
            </a:r>
            <a:r>
              <a:rPr lang="en-GB" sz="4900" dirty="0"/>
              <a:t>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C9CB84-502A-806C-3724-7E67955DA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508926"/>
              </p:ext>
            </p:extLst>
          </p:nvPr>
        </p:nvGraphicFramePr>
        <p:xfrm>
          <a:off x="697923" y="2762083"/>
          <a:ext cx="13722926" cy="5467515"/>
        </p:xfrm>
        <a:graphic>
          <a:graphicData uri="http://schemas.openxmlformats.org/drawingml/2006/table">
            <a:tbl>
              <a:tblPr firstRow="1" firstCol="1" bandRow="1"/>
              <a:tblGrid>
                <a:gridCol w="5853984">
                  <a:extLst>
                    <a:ext uri="{9D8B030D-6E8A-4147-A177-3AD203B41FA5}">
                      <a16:colId xmlns:a16="http://schemas.microsoft.com/office/drawing/2014/main" val="999296196"/>
                    </a:ext>
                  </a:extLst>
                </a:gridCol>
                <a:gridCol w="1590756">
                  <a:extLst>
                    <a:ext uri="{9D8B030D-6E8A-4147-A177-3AD203B41FA5}">
                      <a16:colId xmlns:a16="http://schemas.microsoft.com/office/drawing/2014/main" val="3226778902"/>
                    </a:ext>
                  </a:extLst>
                </a:gridCol>
                <a:gridCol w="2052499">
                  <a:extLst>
                    <a:ext uri="{9D8B030D-6E8A-4147-A177-3AD203B41FA5}">
                      <a16:colId xmlns:a16="http://schemas.microsoft.com/office/drawing/2014/main" val="1462132298"/>
                    </a:ext>
                  </a:extLst>
                </a:gridCol>
                <a:gridCol w="2111600">
                  <a:extLst>
                    <a:ext uri="{9D8B030D-6E8A-4147-A177-3AD203B41FA5}">
                      <a16:colId xmlns:a16="http://schemas.microsoft.com/office/drawing/2014/main" val="3568382363"/>
                    </a:ext>
                  </a:extLst>
                </a:gridCol>
                <a:gridCol w="2114087">
                  <a:extLst>
                    <a:ext uri="{9D8B030D-6E8A-4147-A177-3AD203B41FA5}">
                      <a16:colId xmlns:a16="http://schemas.microsoft.com/office/drawing/2014/main" val="2550332884"/>
                    </a:ext>
                  </a:extLst>
                </a:gridCol>
              </a:tblGrid>
              <a:tr h="1093503">
                <a:tc>
                  <a:txBody>
                    <a:bodyPr/>
                    <a:lstStyle/>
                    <a:p>
                      <a:endParaRPr lang="en-GB" sz="4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SE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642570"/>
                  </a:ext>
                </a:extLst>
              </a:tr>
              <a:tr h="109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Neuroticism 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0.27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0.05</a:t>
                      </a:r>
                      <a:endParaRPr lang="en-GB" sz="4000" kern="10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0.21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28389"/>
                  </a:ext>
                </a:extLst>
              </a:tr>
              <a:tr h="109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Extraversion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-0.61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0.13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-0.52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159670"/>
                  </a:ext>
                </a:extLst>
              </a:tr>
              <a:tr h="109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Openness to experience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-0.03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0.00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-0.09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267947"/>
                  </a:ext>
                </a:extLst>
              </a:tr>
              <a:tr h="109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Agreeableness 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0.25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0.06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0.10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4000" kern="1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58839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411BAAB-42A2-288E-CDD2-31ADDD777A7E}"/>
              </a:ext>
            </a:extLst>
          </p:cNvPr>
          <p:cNvSpPr/>
          <p:nvPr/>
        </p:nvSpPr>
        <p:spPr>
          <a:xfrm>
            <a:off x="123444" y="5743398"/>
            <a:ext cx="14962909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2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62" y="762001"/>
            <a:ext cx="17198238" cy="2873942"/>
          </a:xfrm>
        </p:spPr>
        <p:txBody>
          <a:bodyPr>
            <a:normAutofit/>
          </a:bodyPr>
          <a:lstStyle/>
          <a:p>
            <a:r>
              <a:rPr lang="en-GB" sz="4800" dirty="0"/>
              <a:t>Research Question:</a:t>
            </a:r>
            <a:br>
              <a:rPr lang="en-GB" sz="4800" dirty="0"/>
            </a:br>
            <a:r>
              <a:rPr lang="en-GB" sz="4800" dirty="0"/>
              <a:t>“</a:t>
            </a:r>
            <a:r>
              <a:rPr lang="en-GB" sz="4000" dirty="0"/>
              <a:t>What is the Association between parents’ socio-economic class and students’ school enjoyment?”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9BB958-7640-C2EE-0F75-25200F4DD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946285"/>
              </p:ext>
            </p:extLst>
          </p:nvPr>
        </p:nvGraphicFramePr>
        <p:xfrm>
          <a:off x="251562" y="3417674"/>
          <a:ext cx="15483738" cy="3897376"/>
        </p:xfrm>
        <a:graphic>
          <a:graphicData uri="http://schemas.openxmlformats.org/drawingml/2006/table">
            <a:tbl>
              <a:tblPr firstRow="1" firstCol="1" bandRow="1"/>
              <a:tblGrid>
                <a:gridCol w="8711312">
                  <a:extLst>
                    <a:ext uri="{9D8B030D-6E8A-4147-A177-3AD203B41FA5}">
                      <a16:colId xmlns:a16="http://schemas.microsoft.com/office/drawing/2014/main" val="2557106568"/>
                    </a:ext>
                  </a:extLst>
                </a:gridCol>
                <a:gridCol w="1934329">
                  <a:extLst>
                    <a:ext uri="{9D8B030D-6E8A-4147-A177-3AD203B41FA5}">
                      <a16:colId xmlns:a16="http://schemas.microsoft.com/office/drawing/2014/main" val="2426028824"/>
                    </a:ext>
                  </a:extLst>
                </a:gridCol>
                <a:gridCol w="3226917">
                  <a:extLst>
                    <a:ext uri="{9D8B030D-6E8A-4147-A177-3AD203B41FA5}">
                      <a16:colId xmlns:a16="http://schemas.microsoft.com/office/drawing/2014/main" val="1717933584"/>
                    </a:ext>
                  </a:extLst>
                </a:gridCol>
                <a:gridCol w="1611180">
                  <a:extLst>
                    <a:ext uri="{9D8B030D-6E8A-4147-A177-3AD203B41FA5}">
                      <a16:colId xmlns:a16="http://schemas.microsoft.com/office/drawing/2014/main" val="730910124"/>
                    </a:ext>
                  </a:extLst>
                </a:gridCol>
              </a:tblGrid>
              <a:tr h="850882">
                <a:tc>
                  <a:txBody>
                    <a:bodyPr/>
                    <a:lstStyle/>
                    <a:p>
                      <a:endParaRPr lang="en-GB" sz="4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363843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Higher managerial (reference category)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73043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Intermediate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1.29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1.23-1.35 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821701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managerial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0.97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0.94-0.99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91231"/>
                  </a:ext>
                </a:extLst>
              </a:tr>
              <a:tr h="6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supervisory and technical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0.98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0.09-1.23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.34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0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3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62" y="762001"/>
            <a:ext cx="17198238" cy="2873942"/>
          </a:xfrm>
        </p:spPr>
        <p:txBody>
          <a:bodyPr>
            <a:normAutofit/>
          </a:bodyPr>
          <a:lstStyle/>
          <a:p>
            <a:r>
              <a:rPr lang="en-GB" sz="4800" dirty="0"/>
              <a:t>Research Question:</a:t>
            </a:r>
            <a:br>
              <a:rPr lang="en-GB" sz="4800" dirty="0"/>
            </a:br>
            <a:r>
              <a:rPr lang="en-GB" sz="4800" dirty="0"/>
              <a:t>“</a:t>
            </a:r>
            <a:r>
              <a:rPr lang="en-GB" sz="4000" dirty="0"/>
              <a:t>What is the Association between parents’ socio-economic class and students’ school enjoyment?”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9BB958-7640-C2EE-0F75-25200F4DD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580759"/>
              </p:ext>
            </p:extLst>
          </p:nvPr>
        </p:nvGraphicFramePr>
        <p:xfrm>
          <a:off x="544881" y="3379574"/>
          <a:ext cx="15990519" cy="3897376"/>
        </p:xfrm>
        <a:graphic>
          <a:graphicData uri="http://schemas.openxmlformats.org/drawingml/2006/table">
            <a:tbl>
              <a:tblPr firstRow="1" firstCol="1" bandRow="1"/>
              <a:tblGrid>
                <a:gridCol w="9870516">
                  <a:extLst>
                    <a:ext uri="{9D8B030D-6E8A-4147-A177-3AD203B41FA5}">
                      <a16:colId xmlns:a16="http://schemas.microsoft.com/office/drawing/2014/main" val="2557106568"/>
                    </a:ext>
                  </a:extLst>
                </a:gridCol>
                <a:gridCol w="1123557">
                  <a:extLst>
                    <a:ext uri="{9D8B030D-6E8A-4147-A177-3AD203B41FA5}">
                      <a16:colId xmlns:a16="http://schemas.microsoft.com/office/drawing/2014/main" val="2426028824"/>
                    </a:ext>
                  </a:extLst>
                </a:gridCol>
                <a:gridCol w="3332533">
                  <a:extLst>
                    <a:ext uri="{9D8B030D-6E8A-4147-A177-3AD203B41FA5}">
                      <a16:colId xmlns:a16="http://schemas.microsoft.com/office/drawing/2014/main" val="1717933584"/>
                    </a:ext>
                  </a:extLst>
                </a:gridCol>
                <a:gridCol w="1663913">
                  <a:extLst>
                    <a:ext uri="{9D8B030D-6E8A-4147-A177-3AD203B41FA5}">
                      <a16:colId xmlns:a16="http://schemas.microsoft.com/office/drawing/2014/main" val="730910124"/>
                    </a:ext>
                  </a:extLst>
                </a:gridCol>
              </a:tblGrid>
              <a:tr h="1207842">
                <a:tc>
                  <a:txBody>
                    <a:bodyPr/>
                    <a:lstStyle/>
                    <a:p>
                      <a:endParaRPr lang="en-GB" sz="4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363843"/>
                  </a:ext>
                </a:extLst>
              </a:tr>
              <a:tr h="5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Higher managerial (reference category)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73043"/>
                  </a:ext>
                </a:extLst>
              </a:tr>
              <a:tr h="5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Intermediate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1.29</a:t>
                      </a:r>
                      <a:endParaRPr lang="en-GB" sz="40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1.23-1.35 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821701"/>
                  </a:ext>
                </a:extLst>
              </a:tr>
              <a:tr h="5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managerial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0.97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0.94-0.99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91231"/>
                  </a:ext>
                </a:extLst>
              </a:tr>
              <a:tr h="58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supervisory and technical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0.98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0.09-1.23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.34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0329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9BB8A80-E0D4-B984-CF63-2B5AFE7E4F7E}"/>
              </a:ext>
            </a:extLst>
          </p:cNvPr>
          <p:cNvSpPr/>
          <p:nvPr/>
        </p:nvSpPr>
        <p:spPr>
          <a:xfrm>
            <a:off x="251562" y="5748691"/>
            <a:ext cx="12340488" cy="12001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62" y="762001"/>
            <a:ext cx="17198238" cy="2873942"/>
          </a:xfrm>
        </p:spPr>
        <p:txBody>
          <a:bodyPr>
            <a:normAutofit/>
          </a:bodyPr>
          <a:lstStyle/>
          <a:p>
            <a:r>
              <a:rPr lang="en-GB" sz="4800" dirty="0"/>
              <a:t>Research Question:</a:t>
            </a:r>
            <a:br>
              <a:rPr lang="en-GB" sz="4800" dirty="0"/>
            </a:br>
            <a:r>
              <a:rPr lang="en-GB" sz="4800" dirty="0"/>
              <a:t>“</a:t>
            </a:r>
            <a:r>
              <a:rPr lang="en-GB" sz="4000" dirty="0"/>
              <a:t>What is the Association between parents’ socio-economic class and students’ school enjoyment?”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9BB958-7640-C2EE-0F75-25200F4DD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79249"/>
              </p:ext>
            </p:extLst>
          </p:nvPr>
        </p:nvGraphicFramePr>
        <p:xfrm>
          <a:off x="544881" y="3469073"/>
          <a:ext cx="15742869" cy="3774743"/>
        </p:xfrm>
        <a:graphic>
          <a:graphicData uri="http://schemas.openxmlformats.org/drawingml/2006/table">
            <a:tbl>
              <a:tblPr firstRow="1" firstCol="1" bandRow="1"/>
              <a:tblGrid>
                <a:gridCol w="8857103">
                  <a:extLst>
                    <a:ext uri="{9D8B030D-6E8A-4147-A177-3AD203B41FA5}">
                      <a16:colId xmlns:a16="http://schemas.microsoft.com/office/drawing/2014/main" val="2557106568"/>
                    </a:ext>
                  </a:extLst>
                </a:gridCol>
                <a:gridCol w="1966702">
                  <a:extLst>
                    <a:ext uri="{9D8B030D-6E8A-4147-A177-3AD203B41FA5}">
                      <a16:colId xmlns:a16="http://schemas.microsoft.com/office/drawing/2014/main" val="2426028824"/>
                    </a:ext>
                  </a:extLst>
                </a:gridCol>
                <a:gridCol w="3280921">
                  <a:extLst>
                    <a:ext uri="{9D8B030D-6E8A-4147-A177-3AD203B41FA5}">
                      <a16:colId xmlns:a16="http://schemas.microsoft.com/office/drawing/2014/main" val="1717933584"/>
                    </a:ext>
                  </a:extLst>
                </a:gridCol>
                <a:gridCol w="1638143">
                  <a:extLst>
                    <a:ext uri="{9D8B030D-6E8A-4147-A177-3AD203B41FA5}">
                      <a16:colId xmlns:a16="http://schemas.microsoft.com/office/drawing/2014/main" val="730910124"/>
                    </a:ext>
                  </a:extLst>
                </a:gridCol>
              </a:tblGrid>
              <a:tr h="1259635">
                <a:tc>
                  <a:txBody>
                    <a:bodyPr/>
                    <a:lstStyle/>
                    <a:p>
                      <a:endParaRPr lang="en-GB" sz="4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kern="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363843"/>
                  </a:ext>
                </a:extLst>
              </a:tr>
              <a:tr h="57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Higher managerial (reference category)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73043"/>
                  </a:ext>
                </a:extLst>
              </a:tr>
              <a:tr h="57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Intermediate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1.29</a:t>
                      </a:r>
                      <a:endParaRPr lang="en-GB" sz="40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1.23-1.35 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821701"/>
                  </a:ext>
                </a:extLst>
              </a:tr>
              <a:tr h="57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managerial 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0.97</a:t>
                      </a:r>
                      <a:endParaRPr lang="en-GB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0.94-0.99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91231"/>
                  </a:ext>
                </a:extLst>
              </a:tr>
              <a:tr h="572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supervisory and technical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0.98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0.09-1.23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kern="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.34</a:t>
                      </a:r>
                      <a:endParaRPr lang="en-GB" sz="40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0329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9BB8A80-E0D4-B984-CF63-2B5AFE7E4F7E}"/>
              </a:ext>
            </a:extLst>
          </p:cNvPr>
          <p:cNvSpPr/>
          <p:nvPr/>
        </p:nvSpPr>
        <p:spPr>
          <a:xfrm>
            <a:off x="251562" y="5723890"/>
            <a:ext cx="15407538" cy="12001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8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228069-D1BB-3E64-027C-152444F58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90744"/>
              </p:ext>
            </p:extLst>
          </p:nvPr>
        </p:nvGraphicFramePr>
        <p:xfrm>
          <a:off x="544881" y="1973635"/>
          <a:ext cx="15152319" cy="5439424"/>
        </p:xfrm>
        <a:graphic>
          <a:graphicData uri="http://schemas.openxmlformats.org/drawingml/2006/table">
            <a:tbl>
              <a:tblPr firstRow="1" firstCol="1" bandRow="1"/>
              <a:tblGrid>
                <a:gridCol w="3836395">
                  <a:extLst>
                    <a:ext uri="{9D8B030D-6E8A-4147-A177-3AD203B41FA5}">
                      <a16:colId xmlns:a16="http://schemas.microsoft.com/office/drawing/2014/main" val="2775567872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4267778741"/>
                    </a:ext>
                  </a:extLst>
                </a:gridCol>
                <a:gridCol w="2163165">
                  <a:extLst>
                    <a:ext uri="{9D8B030D-6E8A-4147-A177-3AD203B41FA5}">
                      <a16:colId xmlns:a16="http://schemas.microsoft.com/office/drawing/2014/main" val="4174715907"/>
                    </a:ext>
                  </a:extLst>
                </a:gridCol>
                <a:gridCol w="1681707">
                  <a:extLst>
                    <a:ext uri="{9D8B030D-6E8A-4147-A177-3AD203B41FA5}">
                      <a16:colId xmlns:a16="http://schemas.microsoft.com/office/drawing/2014/main" val="2147146619"/>
                    </a:ext>
                  </a:extLst>
                </a:gridCol>
                <a:gridCol w="1932607">
                  <a:extLst>
                    <a:ext uri="{9D8B030D-6E8A-4147-A177-3AD203B41FA5}">
                      <a16:colId xmlns:a16="http://schemas.microsoft.com/office/drawing/2014/main" val="2727149590"/>
                    </a:ext>
                  </a:extLst>
                </a:gridCol>
                <a:gridCol w="2163165">
                  <a:extLst>
                    <a:ext uri="{9D8B030D-6E8A-4147-A177-3AD203B41FA5}">
                      <a16:colId xmlns:a16="http://schemas.microsoft.com/office/drawing/2014/main" val="3995704487"/>
                    </a:ext>
                  </a:extLst>
                </a:gridCol>
                <a:gridCol w="1442673">
                  <a:extLst>
                    <a:ext uri="{9D8B030D-6E8A-4147-A177-3AD203B41FA5}">
                      <a16:colId xmlns:a16="http://schemas.microsoft.com/office/drawing/2014/main" val="3012087717"/>
                    </a:ext>
                  </a:extLst>
                </a:gridCol>
              </a:tblGrid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Univariable associations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Full model*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41294"/>
                  </a:ext>
                </a:extLst>
              </a:tr>
              <a:tr h="714792"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95% CI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823672"/>
                  </a:ext>
                </a:extLst>
              </a:tr>
              <a:tr h="107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Higher managerial (reference category)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35635"/>
                  </a:ext>
                </a:extLst>
              </a:tr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Intermediate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1.29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1.23-1.35 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1.11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1.06-1.28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168477"/>
                  </a:ext>
                </a:extLst>
              </a:tr>
              <a:tr h="641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managerial 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0.97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0.94-0.99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1.01– 1.05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.001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557459"/>
                  </a:ext>
                </a:extLst>
              </a:tr>
              <a:tr h="1078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Lower supervisory and technical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0.98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0.95-1.23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.34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0.93</a:t>
                      </a:r>
                      <a:endParaRPr lang="en-GB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0.89–1.12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.20</a:t>
                      </a:r>
                      <a:endParaRPr lang="en-GB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28059"/>
                  </a:ext>
                </a:extLst>
              </a:tr>
              <a:tr h="641818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* </a:t>
                      </a:r>
                      <a:r>
                        <a:rPr lang="en-GB" sz="2400" kern="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Adjusted for age, gender, quality of peer relations on a scale ranging from 1 “poor” to 4 “excellent”)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8769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3378A6-67E1-74BC-D82F-EC221578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"/>
            <a:ext cx="17198238" cy="2873942"/>
          </a:xfrm>
        </p:spPr>
        <p:txBody>
          <a:bodyPr>
            <a:normAutofit/>
          </a:bodyPr>
          <a:lstStyle/>
          <a:p>
            <a:r>
              <a:rPr lang="en-GB" sz="4800" dirty="0"/>
              <a:t>Controlling for more variables?</a:t>
            </a:r>
            <a:endParaRPr lang="en-GB" sz="4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4D8EE3-DD90-40F7-EBE5-5F3FD5C9FC10}"/>
              </a:ext>
            </a:extLst>
          </p:cNvPr>
          <p:cNvSpPr/>
          <p:nvPr/>
        </p:nvSpPr>
        <p:spPr>
          <a:xfrm>
            <a:off x="97587" y="6381750"/>
            <a:ext cx="16523919" cy="10313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81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b3e191f-3089-4dac-bdf8-5f5b4b26175c"/>
</p:tagLst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1108</Words>
  <Application>Microsoft Office PowerPoint</Application>
  <PresentationFormat>Custom</PresentationFormat>
  <Paragraphs>340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Office Theme</vt:lpstr>
      <vt:lpstr>Associations and effectiveness  Reading tables in quantitative papers – part 2 </vt:lpstr>
      <vt:lpstr>At the end of this resource you will be able to…</vt:lpstr>
      <vt:lpstr>Measures of association</vt:lpstr>
      <vt:lpstr>An example – Research Question: “What is the association between college students’ personality traits and their willingness to use AI to write their essays?”</vt:lpstr>
      <vt:lpstr>An example – Research Question: “What is the association between college students’ personality traits and their willingness to use AI to write their essays?”</vt:lpstr>
      <vt:lpstr>Research Question: “What is the Association between parents’ socio-economic class and students’ school enjoyment?”</vt:lpstr>
      <vt:lpstr>Research Question: “What is the Association between parents’ socio-economic class and students’ school enjoyment?”</vt:lpstr>
      <vt:lpstr>Research Question: “What is the Association between parents’ socio-economic class and students’ school enjoyment?”</vt:lpstr>
      <vt:lpstr>Controlling for more variables?</vt:lpstr>
      <vt:lpstr>Controlling for more variables?</vt:lpstr>
      <vt:lpstr>A note on absolute risk vs relative risk</vt:lpstr>
      <vt:lpstr>Measures of effectiveness</vt:lpstr>
      <vt:lpstr>Measures of effectiveness Research question: “What is the effect of a life coach intervention on quality of life of patients who have been diagnosed with cancer?”</vt:lpstr>
      <vt:lpstr>Measures of effectiveness Research question: “What is the effect of a life coach intervention on quality of life of patients who have been diagnosed with cancer?”</vt:lpstr>
      <vt:lpstr>Measures of effectiveness Research question: “What is the effect of a life coach intervention on quality of life of patients who have been diagnosed with cancer?”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38</cp:revision>
  <dcterms:created xsi:type="dcterms:W3CDTF">2020-05-12T14:44:09Z</dcterms:created>
  <dcterms:modified xsi:type="dcterms:W3CDTF">2024-11-20T10:13:35Z</dcterms:modified>
</cp:coreProperties>
</file>